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8" r:id="rId4"/>
    <p:sldId id="264" r:id="rId5"/>
    <p:sldId id="257" r:id="rId6"/>
    <p:sldId id="265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Chollet" initials="NC" lastIdx="1" clrIdx="0">
    <p:extLst>
      <p:ext uri="{19B8F6BF-5375-455C-9EA6-DF929625EA0E}">
        <p15:presenceInfo xmlns:p15="http://schemas.microsoft.com/office/powerpoint/2012/main" userId="ac3e6a02d0442c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7D4EE-DE74-40E6-9F45-D0935AFB996B}" v="21" dt="2020-01-02T11:55:2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64" d="100"/>
          <a:sy n="64" d="100"/>
        </p:scale>
        <p:origin x="57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Chollet" userId="ac3e6a02d0442c74" providerId="LiveId" clId="{7F27D4EE-DE74-40E6-9F45-D0935AFB996B}"/>
    <pc:docChg chg="custSel modSld">
      <pc:chgData name="Nicolas Chollet" userId="ac3e6a02d0442c74" providerId="LiveId" clId="{7F27D4EE-DE74-40E6-9F45-D0935AFB996B}" dt="2020-01-02T11:57:47.026" v="89"/>
      <pc:docMkLst>
        <pc:docMk/>
      </pc:docMkLst>
      <pc:sldChg chg="modSp modAnim">
        <pc:chgData name="Nicolas Chollet" userId="ac3e6a02d0442c74" providerId="LiveId" clId="{7F27D4EE-DE74-40E6-9F45-D0935AFB996B}" dt="2020-01-02T11:53:32.818" v="25"/>
        <pc:sldMkLst>
          <pc:docMk/>
          <pc:sldMk cId="1156099563" sldId="257"/>
        </pc:sldMkLst>
        <pc:picChg chg="mod">
          <ac:chgData name="Nicolas Chollet" userId="ac3e6a02d0442c74" providerId="LiveId" clId="{7F27D4EE-DE74-40E6-9F45-D0935AFB996B}" dt="2020-01-01T16:27:57.047" v="2" actId="1076"/>
          <ac:picMkLst>
            <pc:docMk/>
            <pc:sldMk cId="1156099563" sldId="257"/>
            <ac:picMk id="2054" creationId="{6651A008-D811-448C-81B4-E8A93A816C92}"/>
          </ac:picMkLst>
        </pc:picChg>
        <pc:picChg chg="mod">
          <ac:chgData name="Nicolas Chollet" userId="ac3e6a02d0442c74" providerId="LiveId" clId="{7F27D4EE-DE74-40E6-9F45-D0935AFB996B}" dt="2020-01-01T16:27:55.354" v="1" actId="1076"/>
          <ac:picMkLst>
            <pc:docMk/>
            <pc:sldMk cId="1156099563" sldId="257"/>
            <ac:picMk id="2064" creationId="{DC308974-CA93-48D6-B99A-2358C96BB981}"/>
          </ac:picMkLst>
        </pc:picChg>
      </pc:sldChg>
      <pc:sldChg chg="modSp">
        <pc:chgData name="Nicolas Chollet" userId="ac3e6a02d0442c74" providerId="LiveId" clId="{7F27D4EE-DE74-40E6-9F45-D0935AFB996B}" dt="2020-01-01T16:24:02.045" v="0" actId="1076"/>
        <pc:sldMkLst>
          <pc:docMk/>
          <pc:sldMk cId="4265383621" sldId="258"/>
        </pc:sldMkLst>
        <pc:picChg chg="mod">
          <ac:chgData name="Nicolas Chollet" userId="ac3e6a02d0442c74" providerId="LiveId" clId="{7F27D4EE-DE74-40E6-9F45-D0935AFB996B}" dt="2020-01-01T16:24:02.045" v="0" actId="1076"/>
          <ac:picMkLst>
            <pc:docMk/>
            <pc:sldMk cId="4265383621" sldId="258"/>
            <ac:picMk id="6154" creationId="{3A7F2277-C7CA-4277-8328-1012B9146DBF}"/>
          </ac:picMkLst>
        </pc:picChg>
      </pc:sldChg>
      <pc:sldChg chg="modSp modAnim">
        <pc:chgData name="Nicolas Chollet" userId="ac3e6a02d0442c74" providerId="LiveId" clId="{7F27D4EE-DE74-40E6-9F45-D0935AFB996B}" dt="2020-01-02T11:53:00.946" v="20"/>
        <pc:sldMkLst>
          <pc:docMk/>
          <pc:sldMk cId="514016660" sldId="259"/>
        </pc:sldMkLst>
        <pc:picChg chg="mod">
          <ac:chgData name="Nicolas Chollet" userId="ac3e6a02d0442c74" providerId="LiveId" clId="{7F27D4EE-DE74-40E6-9F45-D0935AFB996B}" dt="2020-01-01T16:31:33.091" v="8" actId="1076"/>
          <ac:picMkLst>
            <pc:docMk/>
            <pc:sldMk cId="514016660" sldId="259"/>
            <ac:picMk id="28" creationId="{62BBC844-09A1-4B6C-9F5A-B033812DAE6B}"/>
          </ac:picMkLst>
        </pc:picChg>
      </pc:sldChg>
      <pc:sldChg chg="modAnim">
        <pc:chgData name="Nicolas Chollet" userId="ac3e6a02d0442c74" providerId="LiveId" clId="{7F27D4EE-DE74-40E6-9F45-D0935AFB996B}" dt="2020-01-02T11:57:41.032" v="87"/>
        <pc:sldMkLst>
          <pc:docMk/>
          <pc:sldMk cId="2874130478" sldId="263"/>
        </pc:sldMkLst>
      </pc:sldChg>
      <pc:sldChg chg="modAnim">
        <pc:chgData name="Nicolas Chollet" userId="ac3e6a02d0442c74" providerId="LiveId" clId="{7F27D4EE-DE74-40E6-9F45-D0935AFB996B}" dt="2020-01-02T11:57:47.026" v="89"/>
        <pc:sldMkLst>
          <pc:docMk/>
          <pc:sldMk cId="182371478" sldId="264"/>
        </pc:sldMkLst>
      </pc:sldChg>
      <pc:sldChg chg="addSp modSp addCm">
        <pc:chgData name="Nicolas Chollet" userId="ac3e6a02d0442c74" providerId="LiveId" clId="{7F27D4EE-DE74-40E6-9F45-D0935AFB996B}" dt="2020-01-02T11:55:45.718" v="81" actId="20577"/>
        <pc:sldMkLst>
          <pc:docMk/>
          <pc:sldMk cId="1460203864" sldId="265"/>
        </pc:sldMkLst>
        <pc:spChg chg="add mod">
          <ac:chgData name="Nicolas Chollet" userId="ac3e6a02d0442c74" providerId="LiveId" clId="{7F27D4EE-DE74-40E6-9F45-D0935AFB996B}" dt="2020-01-02T11:55:45.718" v="81" actId="20577"/>
          <ac:spMkLst>
            <pc:docMk/>
            <pc:sldMk cId="1460203864" sldId="265"/>
            <ac:spMk id="2" creationId="{EE985241-14CE-4239-A525-DB1E63AEF770}"/>
          </ac:spMkLst>
        </pc:spChg>
        <pc:picChg chg="mod">
          <ac:chgData name="Nicolas Chollet" userId="ac3e6a02d0442c74" providerId="LiveId" clId="{7F27D4EE-DE74-40E6-9F45-D0935AFB996B}" dt="2020-01-01T16:29:52.005" v="3" actId="1076"/>
          <ac:picMkLst>
            <pc:docMk/>
            <pc:sldMk cId="1460203864" sldId="265"/>
            <ac:picMk id="9220" creationId="{47B44FE7-8509-41CE-B8D8-DE262D3A59AF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2T12:54:37.029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2138A-E48A-4AD1-986A-5D94560BC7FA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45589-05D9-4CB7-92E5-E74754B8A6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30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9201EB-0632-4439-B334-E03D1A3E6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182913-FE2F-44F2-8CE5-3589AE52B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9AE726-3563-4DCC-9F88-AB84D487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414761-0ABA-4613-A577-F21A1624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20299E-6226-47DE-B441-3D4162C8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28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42AFB-558E-43CE-AED1-021A5FCD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7B14F1F-261C-4523-B4A8-12041E413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648BFB-CE8C-47BE-82FE-944CADC7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C3BECC-3D8C-4BC3-BB3E-D39AAC34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1C4DD0-1D35-4B17-B390-F125840D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42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06DB0A2-2118-4663-8075-C8A247B9F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F5A39F-6E84-4779-8DBB-078B3F6E5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83D731-48E8-47B7-B987-03477D21F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CEA28-8360-48D2-A94F-29EC141B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D52142-CC21-4D92-874B-672039DC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955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728AF-3689-4F3C-80A1-90874152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AE686A-602E-4FB9-865C-D6D32FE88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99752F-8B17-453B-8A69-E9F33921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89D8C6-F69A-4105-BD1B-5310B3CD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7264AC-461B-40CF-A184-EE4A2F6A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73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A8ED9-C088-43B9-A674-5556039E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09A35C-E1DD-47DB-819C-1F3D7A5D7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4182B8-91DF-4BBF-ABC6-59A6CE93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939444-B932-49D2-B592-23FAD747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A26C2D-250C-43F1-ABD2-C64C0061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26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BE01C-DA74-4AA9-B437-A85DD5D3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67BEDA-2559-4668-B142-D36A9BCCB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DB65D9-8703-4B26-A41B-2F2ABD165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A41638-4228-43F7-9731-717E110A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AE4AA2-81EF-4AF7-995D-FBE7C4D3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5710DA-21F3-44C8-969A-4C2D9257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17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21E21-5B77-4489-AF9B-922954D4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EC9F78-C1D1-4C92-9452-EB76E3AB3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D77E83-2ADB-4829-A9FC-F3996A5E8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A0A30DC-7C17-4ECB-84E1-C70F4D089D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B623833-596B-4AA4-A6C6-661396B13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E2905D3-0E96-45B7-862D-E3FFCF448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4C415D-1DFF-41E9-8C19-98CBC822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5BDDDEE-F0C3-42BA-80F3-113B29CC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41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F749F-CB05-4F7C-93BA-FE80561F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5FBBBA-5D51-409A-BDA9-C5D0B8F8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A04DC4-F7BE-4274-8378-9BE6631E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7F757F-73DC-401C-BB62-A93D5A3C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37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5118ACB-B1F9-43E8-8890-4F8A1BA2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3191C6-8824-4890-A0D6-E9078DB5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A428BC-E3DD-4147-9F20-AA1A81E8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01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04D49F-BEA0-4033-9410-D9CA4DE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7D4CB3-F4B5-457F-B66C-7059EBD3E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A4FEDF-63B6-4257-A869-C8FE9CF04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C0E0F2-7E04-49B7-9129-F36B349C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D212C3-5988-4EDB-9F0A-4BE1A3EB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BC1CA4-5790-455E-9F9D-F8FAAEF5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84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9EEB2-AF7E-4296-8AA7-07997406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6D60411-A587-499A-B1F1-E7E2B1EAE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A4BA9C-B86E-452F-B7AC-ABBEFEF74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BA40D7-EB3A-4FE2-8103-0D14EE30F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03C34-19A6-42E2-A93F-7AE120841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F0AE10-1E83-473F-93A4-398AC72D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470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3EF09F6-8C20-403C-8B8C-2A196489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BDAB81-B784-4A4A-87B8-ACACFAE4E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4AB1CF-F898-47B4-B177-A20FCAB6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BD846-73CE-48D5-A235-6C92A51B77AB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EF3ED3-556B-40DA-A40B-47148DE24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17A6A-474B-4A46-8D52-4911367D6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BDFAF-B764-429D-9205-9694F72BD9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31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arduino iot&quot;">
            <a:extLst>
              <a:ext uri="{FF2B5EF4-FFF2-40B4-BE49-F238E27FC236}">
                <a16:creationId xmlns:a16="http://schemas.microsoft.com/office/drawing/2014/main" id="{107AE342-D3A7-47D9-81DB-D34D1B917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70406" y="0"/>
            <a:ext cx="12389624" cy="696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B0D2B9-70B2-48A9-9EE0-A4E94A25C11E}"/>
              </a:ext>
            </a:extLst>
          </p:cNvPr>
          <p:cNvSpPr txBox="1"/>
          <p:nvPr/>
        </p:nvSpPr>
        <p:spPr>
          <a:xfrm>
            <a:off x="7343775" y="347661"/>
            <a:ext cx="4543425" cy="1569660"/>
          </a:xfrm>
          <a:prstGeom prst="rect">
            <a:avLst/>
          </a:prstGeom>
          <a:solidFill>
            <a:srgbClr val="002060"/>
          </a:solidFill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UNE INTRODUCTION AU MONDE DES SYSTEMES EMBARQUES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6EDC6-D8F9-440D-B599-618737BF6C09}"/>
              </a:ext>
            </a:extLst>
          </p:cNvPr>
          <p:cNvSpPr/>
          <p:nvPr/>
        </p:nvSpPr>
        <p:spPr>
          <a:xfrm>
            <a:off x="4582880" y="3033600"/>
            <a:ext cx="41311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i="1" dirty="0">
                <a:solidFill>
                  <a:schemeClr val="bg1"/>
                </a:solidFill>
              </a:rPr>
              <a:t>Des Microcontrôleurs à l’Internet of </a:t>
            </a:r>
            <a:r>
              <a:rPr lang="fr-FR" sz="4000" b="1" i="1" dirty="0" err="1">
                <a:solidFill>
                  <a:schemeClr val="bg1"/>
                </a:solidFill>
              </a:rPr>
              <a:t>Things</a:t>
            </a:r>
            <a:endParaRPr lang="fr-FR" sz="4000" b="1" i="1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horloge, dessin, signe&#10;&#10;Description générée automatiquement">
            <a:extLst>
              <a:ext uri="{FF2B5EF4-FFF2-40B4-BE49-F238E27FC236}">
                <a16:creationId xmlns:a16="http://schemas.microsoft.com/office/drawing/2014/main" id="{073FB517-F0B1-41BC-9A86-C5FEA2800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49" y="5885370"/>
            <a:ext cx="3920725" cy="8763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70B8AF-CDD1-47C1-850A-08476A660A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0" t="31908" r="12368" b="35125"/>
          <a:stretch/>
        </p:blipFill>
        <p:spPr>
          <a:xfrm>
            <a:off x="219076" y="5990146"/>
            <a:ext cx="1527575" cy="382066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8691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Résultat de recherche d'images pour &quot;embedded system&quot;">
            <a:extLst>
              <a:ext uri="{FF2B5EF4-FFF2-40B4-BE49-F238E27FC236}">
                <a16:creationId xmlns:a16="http://schemas.microsoft.com/office/drawing/2014/main" id="{84442D28-3EEF-4020-8CB4-0C3BB71A4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89" b="99590" l="13125" r="86250">
                        <a14:foregroundMark x1="31719" y1="25410" x2="31719" y2="25410"/>
                        <a14:foregroundMark x1="20625" y1="42828" x2="20625" y2="42828"/>
                        <a14:foregroundMark x1="25000" y1="45082" x2="25000" y2="45082"/>
                        <a14:foregroundMark x1="21563" y1="39754" x2="16250" y2="43443"/>
                        <a14:foregroundMark x1="16250" y1="43443" x2="17500" y2="51434"/>
                        <a14:foregroundMark x1="17500" y1="51434" x2="17500" y2="51434"/>
                        <a14:foregroundMark x1="13125" y1="38934" x2="15625" y2="50205"/>
                        <a14:foregroundMark x1="29531" y1="11066" x2="32031" y2="19057"/>
                        <a14:foregroundMark x1="32031" y1="19057" x2="31406" y2="28689"/>
                        <a14:foregroundMark x1="31406" y1="28689" x2="30156" y2="31352"/>
                        <a14:foregroundMark x1="47813" y1="4098" x2="51719" y2="11680"/>
                        <a14:foregroundMark x1="51719" y1="11680" x2="50781" y2="19467"/>
                        <a14:foregroundMark x1="70469" y1="14139" x2="71875" y2="23566"/>
                        <a14:foregroundMark x1="71875" y1="23566" x2="71094" y2="31352"/>
                        <a14:foregroundMark x1="67188" y1="21516" x2="66563" y2="27049"/>
                        <a14:foregroundMark x1="65000" y1="23156" x2="63438" y2="15164"/>
                        <a14:foregroundMark x1="63438" y1="15164" x2="63438" y2="15164"/>
                        <a14:foregroundMark x1="77813" y1="35656" x2="80156" y2="43238"/>
                        <a14:foregroundMark x1="80156" y1="43238" x2="80156" y2="51844"/>
                        <a14:foregroundMark x1="80156" y1="51844" x2="80469" y2="53484"/>
                        <a14:foregroundMark x1="76094" y1="62090" x2="77344" y2="70082"/>
                        <a14:foregroundMark x1="77344" y1="70082" x2="76094" y2="78074"/>
                        <a14:foregroundMark x1="76094" y1="78074" x2="75625" y2="78074"/>
                        <a14:foregroundMark x1="82188" y1="41803" x2="83125" y2="51639"/>
                        <a14:foregroundMark x1="83125" y1="51639" x2="82188" y2="55738"/>
                        <a14:foregroundMark x1="82656" y1="42213" x2="83750" y2="48975"/>
                        <a14:foregroundMark x1="83750" y1="41598" x2="85781" y2="48770"/>
                        <a14:foregroundMark x1="83906" y1="42418" x2="86250" y2="50000"/>
                        <a14:foregroundMark x1="86250" y1="50000" x2="85239" y2="51767"/>
                        <a14:foregroundMark x1="78750" y1="70697" x2="74219" y2="76434"/>
                        <a14:foregroundMark x1="74219" y1="76434" x2="78906" y2="79508"/>
                        <a14:foregroundMark x1="50000" y1="9426" x2="49844" y2="16598"/>
                        <a14:foregroundMark x1="75156" y1="26844" x2="73281" y2="23770"/>
                        <a14:foregroundMark x1="74531" y1="22336" x2="74531" y2="22336"/>
                        <a14:foregroundMark x1="60156" y1="82582" x2="60156" y2="99590"/>
                        <a14:foregroundMark x1="60156" y1="99590" x2="60156" y2="99590"/>
                        <a14:foregroundMark x1="39219" y1="80328" x2="40156" y2="96721"/>
                        <a14:foregroundMark x1="21094" y1="67418" x2="24531" y2="79918"/>
                        <a14:foregroundMark x1="21875" y1="62705" x2="25938" y2="70492"/>
                        <a14:foregroundMark x1="25938" y1="70492" x2="26875" y2="78689"/>
                        <a14:foregroundMark x1="26875" y1="78689" x2="26719" y2="80738"/>
                        <a14:backgroundMark x1="81406" y1="56762" x2="82344" y2="57377"/>
                        <a14:backgroundMark x1="82500" y1="57377" x2="82813" y2="56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8" r="10069"/>
          <a:stretch/>
        </p:blipFill>
        <p:spPr bwMode="auto">
          <a:xfrm>
            <a:off x="5486163" y="459105"/>
            <a:ext cx="6379370" cy="59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24F2E8A-4C63-4DAB-B6F8-8410838C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" y="29842"/>
            <a:ext cx="10515600" cy="1325563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rgbClr val="002060"/>
                </a:solidFill>
              </a:rPr>
              <a:t>Système </a:t>
            </a:r>
            <a:r>
              <a:rPr lang="fr-FR" sz="5400" b="1" dirty="0" err="1">
                <a:solidFill>
                  <a:srgbClr val="002060"/>
                </a:solidFill>
              </a:rPr>
              <a:t>embarquoi</a:t>
            </a:r>
            <a:r>
              <a:rPr lang="fr-FR" sz="5400" b="1" dirty="0">
                <a:solidFill>
                  <a:srgbClr val="002060"/>
                </a:solidFill>
              </a:rPr>
              <a:t>?</a:t>
            </a:r>
          </a:p>
        </p:txBody>
      </p:sp>
      <p:pic>
        <p:nvPicPr>
          <p:cNvPr id="3082" name="Picture 10" descr="Résultat de recherche d'images pour &quot;ordinateur illustration&quot;">
            <a:extLst>
              <a:ext uri="{FF2B5EF4-FFF2-40B4-BE49-F238E27FC236}">
                <a16:creationId xmlns:a16="http://schemas.microsoft.com/office/drawing/2014/main" id="{4D41C7A8-C811-48A0-A3DE-1319BFC52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74" y="1355405"/>
            <a:ext cx="1649735" cy="164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B8DD7E4E-3FAF-47C6-A9B7-FBBC949775AC}"/>
              </a:ext>
            </a:extLst>
          </p:cNvPr>
          <p:cNvSpPr/>
          <p:nvPr/>
        </p:nvSpPr>
        <p:spPr>
          <a:xfrm>
            <a:off x="7449515" y="2738983"/>
            <a:ext cx="2585803" cy="1551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 sont les systèmes embarqués?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E305431-B322-4E0D-86F3-EA0320E61B39}"/>
              </a:ext>
            </a:extLst>
          </p:cNvPr>
          <p:cNvSpPr/>
          <p:nvPr/>
        </p:nvSpPr>
        <p:spPr>
          <a:xfrm>
            <a:off x="171450" y="2886076"/>
            <a:ext cx="2400300" cy="1257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« Ordinateur » :</a:t>
            </a:r>
            <a:r>
              <a:rPr lang="fr-FR" dirty="0"/>
              <a:t> Multitâche « multi fonction » </a:t>
            </a:r>
          </a:p>
          <a:p>
            <a:pPr algn="ctr"/>
            <a:r>
              <a:rPr lang="fr-FR" i="1" dirty="0"/>
              <a:t>Multitasking</a:t>
            </a:r>
          </a:p>
        </p:txBody>
      </p:sp>
      <p:pic>
        <p:nvPicPr>
          <p:cNvPr id="3080" name="Picture 8" descr="Résultat de recherche d'images pour &quot;fusée tintin&quot;">
            <a:extLst>
              <a:ext uri="{FF2B5EF4-FFF2-40B4-BE49-F238E27FC236}">
                <a16:creationId xmlns:a16="http://schemas.microsoft.com/office/drawing/2014/main" id="{7DA1BC7C-988C-4111-BE00-36699278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t="1281" r="23927" b="-1281"/>
          <a:stretch/>
        </p:blipFill>
        <p:spPr bwMode="auto">
          <a:xfrm>
            <a:off x="3120147" y="1355406"/>
            <a:ext cx="1623281" cy="16497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7A19542-F3F4-40D1-8F1E-213499DF928D}"/>
              </a:ext>
            </a:extLst>
          </p:cNvPr>
          <p:cNvSpPr/>
          <p:nvPr/>
        </p:nvSpPr>
        <p:spPr>
          <a:xfrm>
            <a:off x="2797053" y="2886076"/>
            <a:ext cx="2400300" cy="12572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 dirty="0"/>
          </a:p>
          <a:p>
            <a:pPr algn="ctr"/>
            <a:r>
              <a:rPr lang="fr-FR" b="1" dirty="0"/>
              <a:t>Système Embarqué : </a:t>
            </a:r>
            <a:r>
              <a:rPr lang="fr-FR" dirty="0"/>
              <a:t>Fonction spécifique seul ou dans un système</a:t>
            </a:r>
            <a:endParaRPr lang="fr-FR" b="1" dirty="0"/>
          </a:p>
          <a:p>
            <a:pPr algn="ctr"/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0F5C51-17E0-4ED2-A887-DD1323E431D9}"/>
              </a:ext>
            </a:extLst>
          </p:cNvPr>
          <p:cNvSpPr txBox="1"/>
          <p:nvPr/>
        </p:nvSpPr>
        <p:spPr>
          <a:xfrm>
            <a:off x="310071" y="4379210"/>
            <a:ext cx="2067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02060"/>
                </a:solidFill>
              </a:rPr>
              <a:t>-Web</a:t>
            </a:r>
          </a:p>
          <a:p>
            <a:pPr algn="ctr"/>
            <a:r>
              <a:rPr lang="fr-FR" sz="2000" dirty="0">
                <a:solidFill>
                  <a:srgbClr val="002060"/>
                </a:solidFill>
              </a:rPr>
              <a:t>-Traitement de texte</a:t>
            </a:r>
          </a:p>
          <a:p>
            <a:pPr algn="ctr"/>
            <a:r>
              <a:rPr lang="fr-FR" sz="2000" dirty="0">
                <a:solidFill>
                  <a:srgbClr val="002060"/>
                </a:solidFill>
              </a:rPr>
              <a:t>-Jeux vidéos</a:t>
            </a:r>
          </a:p>
          <a:p>
            <a:pPr algn="ctr"/>
            <a:r>
              <a:rPr lang="fr-FR" sz="2000" dirty="0">
                <a:solidFill>
                  <a:srgbClr val="002060"/>
                </a:solidFill>
              </a:rPr>
              <a:t>-Montage vidéo</a:t>
            </a:r>
          </a:p>
          <a:p>
            <a:pPr algn="ctr"/>
            <a:r>
              <a:rPr lang="fr-FR" sz="2000" dirty="0">
                <a:solidFill>
                  <a:srgbClr val="002060"/>
                </a:solidFill>
              </a:rPr>
              <a:t>-Conception 3D</a:t>
            </a:r>
          </a:p>
          <a:p>
            <a:pPr algn="ctr"/>
            <a:r>
              <a:rPr lang="fr-FR" sz="2000" dirty="0">
                <a:solidFill>
                  <a:srgbClr val="002060"/>
                </a:solidFill>
              </a:rPr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EA6EAC8-302E-44AB-A989-A9D176CC2B5D}"/>
              </a:ext>
            </a:extLst>
          </p:cNvPr>
          <p:cNvSpPr txBox="1"/>
          <p:nvPr/>
        </p:nvSpPr>
        <p:spPr>
          <a:xfrm>
            <a:off x="2898117" y="4379209"/>
            <a:ext cx="2067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02060"/>
                </a:solidFill>
              </a:rPr>
              <a:t>-Système d’allumage des propulseurs</a:t>
            </a:r>
          </a:p>
          <a:p>
            <a:pPr algn="ctr"/>
            <a:r>
              <a:rPr lang="fr-FR" sz="2000" dirty="0">
                <a:solidFill>
                  <a:srgbClr val="002060"/>
                </a:solidFill>
              </a:rPr>
              <a:t>-GPS</a:t>
            </a:r>
          </a:p>
          <a:p>
            <a:pPr algn="ctr"/>
            <a:r>
              <a:rPr lang="fr-FR" sz="2000" dirty="0">
                <a:solidFill>
                  <a:srgbClr val="002060"/>
                </a:solidFill>
              </a:rPr>
              <a:t>-IRM</a:t>
            </a:r>
          </a:p>
          <a:p>
            <a:pPr algn="ctr"/>
            <a:r>
              <a:rPr lang="fr-FR" sz="2000" dirty="0">
                <a:solidFill>
                  <a:srgbClr val="002060"/>
                </a:solidFill>
              </a:rPr>
              <a:t>-Votre projet!</a:t>
            </a:r>
          </a:p>
          <a:p>
            <a:pPr algn="ctr"/>
            <a:r>
              <a:rPr lang="fr-FR" sz="2000" dirty="0">
                <a:solidFill>
                  <a:srgbClr val="00206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7413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6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9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Résultat de recherche d'images pour &quot;internet of things&quot;">
            <a:extLst>
              <a:ext uri="{FF2B5EF4-FFF2-40B4-BE49-F238E27FC236}">
                <a16:creationId xmlns:a16="http://schemas.microsoft.com/office/drawing/2014/main" id="{32C6BA18-0792-4795-9E94-68F9FBF9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2375" y="643467"/>
            <a:ext cx="787635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6F3482-E89E-4411-9D34-7CB9CAC5F83A}"/>
              </a:ext>
            </a:extLst>
          </p:cNvPr>
          <p:cNvSpPr/>
          <p:nvPr/>
        </p:nvSpPr>
        <p:spPr>
          <a:xfrm>
            <a:off x="1039193" y="643467"/>
            <a:ext cx="212310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Internet</a:t>
            </a:r>
            <a:br>
              <a:rPr lang="fr-FR" sz="4000" b="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fr-FR" sz="4000" b="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</a:t>
            </a:r>
            <a:br>
              <a:rPr lang="fr-FR" sz="4000" b="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fr-FR" sz="4000" b="0" i="1" u="sng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Things</a:t>
            </a:r>
            <a:endParaRPr lang="fr-FR" sz="4000" b="0" i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C0EA4D2-D089-416B-8019-2BD07CBF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21" y="643467"/>
            <a:ext cx="2011794" cy="174953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ésultat de recherche d'images pour &quot;smart lock&quot;">
            <a:extLst>
              <a:ext uri="{FF2B5EF4-FFF2-40B4-BE49-F238E27FC236}">
                <a16:creationId xmlns:a16="http://schemas.microsoft.com/office/drawing/2014/main" id="{D4902555-E8C3-40EB-A034-D62250ADF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694" y="492885"/>
            <a:ext cx="2339608" cy="23396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ésultat de recherche d'images pour &quot;montre connectée&quot;">
            <a:extLst>
              <a:ext uri="{FF2B5EF4-FFF2-40B4-BE49-F238E27FC236}">
                <a16:creationId xmlns:a16="http://schemas.microsoft.com/office/drawing/2014/main" id="{3A7F2277-C7CA-4277-8328-1012B9146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51" y="4241925"/>
            <a:ext cx="1749533" cy="174953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Résultat de recherche d'images pour &quot;smart pace maker&quot;">
            <a:extLst>
              <a:ext uri="{FF2B5EF4-FFF2-40B4-BE49-F238E27FC236}">
                <a16:creationId xmlns:a16="http://schemas.microsoft.com/office/drawing/2014/main" id="{80E8AF5D-3A89-4705-B517-D4BF7FA07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15277" r="8246" b="16112"/>
          <a:stretch/>
        </p:blipFill>
        <p:spPr bwMode="auto">
          <a:xfrm>
            <a:off x="8613281" y="3781366"/>
            <a:ext cx="3025453" cy="23396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481EDF4-4796-4776-987D-5286A01CC73E}"/>
              </a:ext>
            </a:extLst>
          </p:cNvPr>
          <p:cNvSpPr txBox="1"/>
          <p:nvPr/>
        </p:nvSpPr>
        <p:spPr>
          <a:xfrm>
            <a:off x="553266" y="2926083"/>
            <a:ext cx="32051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02060"/>
                </a:solidFill>
              </a:rPr>
              <a:t>Le monde des objets connectés à internet</a:t>
            </a:r>
          </a:p>
          <a:p>
            <a:pPr algn="ctr"/>
            <a:endParaRPr lang="fr-FR" sz="20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2060"/>
                </a:solidFill>
              </a:rPr>
              <a:t>Domotique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2060"/>
                </a:solidFill>
              </a:rPr>
              <a:t>Santé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2060"/>
                </a:solidFill>
              </a:rPr>
              <a:t>Loisirs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2060"/>
                </a:solidFill>
              </a:rPr>
              <a:t>Industrie</a:t>
            </a:r>
          </a:p>
        </p:txBody>
      </p:sp>
    </p:spTree>
    <p:extLst>
      <p:ext uri="{BB962C8B-B14F-4D97-AF65-F5344CB8AC3E}">
        <p14:creationId xmlns:p14="http://schemas.microsoft.com/office/powerpoint/2010/main" val="426538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D3A38E4-0CB6-4862-97F4-359D350A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315884"/>
            <a:ext cx="5889146" cy="3028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CD5CC7-2A13-4C23-B2AB-FBCE195F6D74}"/>
              </a:ext>
            </a:extLst>
          </p:cNvPr>
          <p:cNvSpPr/>
          <p:nvPr/>
        </p:nvSpPr>
        <p:spPr>
          <a:xfrm>
            <a:off x="611900" y="581272"/>
            <a:ext cx="346613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 troisième révolution du Web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3D242C-7625-419A-98B8-27EACD382F19}"/>
              </a:ext>
            </a:extLst>
          </p:cNvPr>
          <p:cNvSpPr txBox="1"/>
          <p:nvPr/>
        </p:nvSpPr>
        <p:spPr>
          <a:xfrm>
            <a:off x="7079405" y="4039784"/>
            <a:ext cx="3712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2060"/>
                </a:solidFill>
              </a:rPr>
              <a:t>30 Milliards D’objets connectés en 2020 , 75 Milliards en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2060"/>
                </a:solidFill>
              </a:rPr>
              <a:t>Reduction des couts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2060"/>
                </a:solidFill>
              </a:rPr>
              <a:t>Développement des réseaux : bientôt la 5G! </a:t>
            </a:r>
          </a:p>
        </p:txBody>
      </p:sp>
      <p:pic>
        <p:nvPicPr>
          <p:cNvPr id="8" name="Graphique 7" descr="Document">
            <a:extLst>
              <a:ext uri="{FF2B5EF4-FFF2-40B4-BE49-F238E27FC236}">
                <a16:creationId xmlns:a16="http://schemas.microsoft.com/office/drawing/2014/main" id="{ED3FB071-E689-44AF-B0C4-830B217AC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0809" y="441595"/>
            <a:ext cx="1408516" cy="1408516"/>
          </a:xfrm>
          <a:prstGeom prst="rect">
            <a:avLst/>
          </a:prstGeom>
        </p:spPr>
      </p:pic>
      <p:pic>
        <p:nvPicPr>
          <p:cNvPr id="10" name="Graphique 9" descr="Réussite du groupe">
            <a:extLst>
              <a:ext uri="{FF2B5EF4-FFF2-40B4-BE49-F238E27FC236}">
                <a16:creationId xmlns:a16="http://schemas.microsoft.com/office/drawing/2014/main" id="{4A4A9EF5-8DCA-4085-AA52-4D7609318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0638" y="466690"/>
            <a:ext cx="1544976" cy="1544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F9974B-4065-4755-9126-82C0FD6D5798}"/>
              </a:ext>
            </a:extLst>
          </p:cNvPr>
          <p:cNvSpPr/>
          <p:nvPr/>
        </p:nvSpPr>
        <p:spPr>
          <a:xfrm>
            <a:off x="6572103" y="2837266"/>
            <a:ext cx="421972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 développement exponentiel </a:t>
            </a:r>
          </a:p>
        </p:txBody>
      </p:sp>
      <p:pic>
        <p:nvPicPr>
          <p:cNvPr id="8196" name="Picture 4" descr="Résultat de recherche d'images pour &quot;5G LOGO&quot;">
            <a:extLst>
              <a:ext uri="{FF2B5EF4-FFF2-40B4-BE49-F238E27FC236}">
                <a16:creationId xmlns:a16="http://schemas.microsoft.com/office/drawing/2014/main" id="{ABE51D18-F6EC-4BED-9F81-638261531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0"/>
          <a:stretch/>
        </p:blipFill>
        <p:spPr bwMode="auto">
          <a:xfrm>
            <a:off x="10524758" y="5437785"/>
            <a:ext cx="1047750" cy="10356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ésultat de recherche d'images pour &quot;IOT SYMBOLE&quot;">
            <a:extLst>
              <a:ext uri="{FF2B5EF4-FFF2-40B4-BE49-F238E27FC236}">
                <a16:creationId xmlns:a16="http://schemas.microsoft.com/office/drawing/2014/main" id="{4EC68F3A-47C3-49A6-95D1-E3AC60FC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57" b="90870" l="8000" r="91000">
                        <a14:foregroundMark x1="8889" y1="42826" x2="8889" y2="42826"/>
                        <a14:foregroundMark x1="45889" y1="11087" x2="45889" y2="11087"/>
                        <a14:foregroundMark x1="46333" y1="10435" x2="46333" y2="10435"/>
                        <a14:foregroundMark x1="54222" y1="9565" x2="54222" y2="9565"/>
                        <a14:foregroundMark x1="58556" y1="35978" x2="63222" y2="67283"/>
                        <a14:foregroundMark x1="63222" y1="67283" x2="48000" y2="69674"/>
                        <a14:foregroundMark x1="48000" y1="69674" x2="76778" y2="65652"/>
                        <a14:foregroundMark x1="75667" y1="60000" x2="68778" y2="48370"/>
                        <a14:foregroundMark x1="68778" y1="48370" x2="50778" y2="38587"/>
                        <a14:foregroundMark x1="50778" y1="38587" x2="41222" y2="41413"/>
                        <a14:foregroundMark x1="41222" y1="41413" x2="41444" y2="61957"/>
                        <a14:foregroundMark x1="41444" y1="61957" x2="41778" y2="63043"/>
                        <a14:foregroundMark x1="41667" y1="56196" x2="54111" y2="46848"/>
                        <a14:foregroundMark x1="54111" y1="46848" x2="35000" y2="55543"/>
                        <a14:foregroundMark x1="35000" y1="55543" x2="42889" y2="49022"/>
                        <a14:foregroundMark x1="42889" y1="49022" x2="39333" y2="39783"/>
                        <a14:foregroundMark x1="39333" y1="39783" x2="27667" y2="40652"/>
                        <a14:foregroundMark x1="27667" y1="40652" x2="22889" y2="50435"/>
                        <a14:foregroundMark x1="22889" y1="50435" x2="36889" y2="51739"/>
                        <a14:foregroundMark x1="36889" y1="51739" x2="53333" y2="41304"/>
                        <a14:foregroundMark x1="53333" y1="41304" x2="45333" y2="35870"/>
                        <a14:foregroundMark x1="45333" y1="35870" x2="38556" y2="41848"/>
                        <a14:foregroundMark x1="38556" y1="41848" x2="50889" y2="45435"/>
                        <a14:foregroundMark x1="50889" y1="45435" x2="53778" y2="37609"/>
                        <a14:foregroundMark x1="53778" y1="37609" x2="48889" y2="36957"/>
                        <a14:foregroundMark x1="57000" y1="50000" x2="52556" y2="55435"/>
                        <a14:foregroundMark x1="52556" y1="55435" x2="62556" y2="54783"/>
                        <a14:foregroundMark x1="62556" y1="54783" x2="54111" y2="61522"/>
                        <a14:foregroundMark x1="54111" y1="61522" x2="53667" y2="66087"/>
                        <a14:foregroundMark x1="53667" y1="65217" x2="31556" y2="48043"/>
                        <a14:foregroundMark x1="31556" y1="48043" x2="28111" y2="54130"/>
                        <a14:foregroundMark x1="28111" y1="54130" x2="27889" y2="57391"/>
                        <a14:foregroundMark x1="36889" y1="35435" x2="46000" y2="34674"/>
                        <a14:foregroundMark x1="59111" y1="41957" x2="73889" y2="48043"/>
                        <a14:foregroundMark x1="75222" y1="53261" x2="70556" y2="61630"/>
                        <a14:foregroundMark x1="70556" y1="61630" x2="73333" y2="71957"/>
                        <a14:foregroundMark x1="73333" y1="70652" x2="73444" y2="63587"/>
                        <a14:foregroundMark x1="73444" y1="63587" x2="77111" y2="60326"/>
                        <a14:foregroundMark x1="91444" y1="44022" x2="91444" y2="44022"/>
                        <a14:foregroundMark x1="56222" y1="70870" x2="50333" y2="76304"/>
                        <a14:foregroundMark x1="50333" y1="76304" x2="50111" y2="76848"/>
                        <a14:foregroundMark x1="51222" y1="90870" x2="51222" y2="90870"/>
                        <a14:foregroundMark x1="8556" y1="57717" x2="8556" y2="57717"/>
                        <a14:foregroundMark x1="8444" y1="55978" x2="8444" y2="55652"/>
                        <a14:foregroundMark x1="8000" y1="53152" x2="8000" y2="50326"/>
                        <a14:foregroundMark x1="8000" y1="49457" x2="8000" y2="494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333" y="581272"/>
            <a:ext cx="1258300" cy="128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9EEDBBA-910A-4F90-93FB-ACB208B1D24B}"/>
              </a:ext>
            </a:extLst>
          </p:cNvPr>
          <p:cNvSpPr txBox="1"/>
          <p:nvPr/>
        </p:nvSpPr>
        <p:spPr>
          <a:xfrm flipH="1">
            <a:off x="4187216" y="1866985"/>
            <a:ext cx="227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Télécommunications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72B10D-863B-42D6-A6B3-A211B4C8B44F}"/>
              </a:ext>
            </a:extLst>
          </p:cNvPr>
          <p:cNvSpPr txBox="1"/>
          <p:nvPr/>
        </p:nvSpPr>
        <p:spPr>
          <a:xfrm flipH="1">
            <a:off x="7025275" y="1866985"/>
            <a:ext cx="227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Social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0DF459F-B9B7-4585-844C-B79AE2284E2C}"/>
              </a:ext>
            </a:extLst>
          </p:cNvPr>
          <p:cNvSpPr txBox="1"/>
          <p:nvPr/>
        </p:nvSpPr>
        <p:spPr>
          <a:xfrm flipH="1">
            <a:off x="9281632" y="1890950"/>
            <a:ext cx="227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Objets</a:t>
            </a:r>
          </a:p>
        </p:txBody>
      </p:sp>
    </p:spTree>
    <p:extLst>
      <p:ext uri="{BB962C8B-B14F-4D97-AF65-F5344CB8AC3E}">
        <p14:creationId xmlns:p14="http://schemas.microsoft.com/office/powerpoint/2010/main" val="18237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CDBE4A-24BA-4981-9866-C701911D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Qu’est</a:t>
            </a:r>
            <a:r>
              <a:rPr lang="en-US" sz="36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ce</a:t>
            </a:r>
            <a:r>
              <a:rPr lang="en-US" sz="36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que le MCU?</a:t>
            </a:r>
          </a:p>
        </p:txBody>
      </p:sp>
      <p:pic>
        <p:nvPicPr>
          <p:cNvPr id="2050" name="Picture 2" descr="Résultat de recherche d'images pour &quot;mcu logo&quot;">
            <a:extLst>
              <a:ext uri="{FF2B5EF4-FFF2-40B4-BE49-F238E27FC236}">
                <a16:creationId xmlns:a16="http://schemas.microsoft.com/office/drawing/2014/main" id="{2B009041-F82E-4BA8-B33B-914E390E4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351" y="148436"/>
            <a:ext cx="2404386" cy="13524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igne de multiplication 3">
            <a:extLst>
              <a:ext uri="{FF2B5EF4-FFF2-40B4-BE49-F238E27FC236}">
                <a16:creationId xmlns:a16="http://schemas.microsoft.com/office/drawing/2014/main" id="{06607842-44DA-450B-BD36-D368508D296D}"/>
              </a:ext>
            </a:extLst>
          </p:cNvPr>
          <p:cNvSpPr/>
          <p:nvPr/>
        </p:nvSpPr>
        <p:spPr>
          <a:xfrm>
            <a:off x="116209" y="-145762"/>
            <a:ext cx="3398677" cy="1823224"/>
          </a:xfrm>
          <a:prstGeom prst="mathMultiply">
            <a:avLst>
              <a:gd name="adj1" fmla="val 57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Résultat de recherche d'images pour &quot;cpu&quot;">
            <a:extLst>
              <a:ext uri="{FF2B5EF4-FFF2-40B4-BE49-F238E27FC236}">
                <a16:creationId xmlns:a16="http://schemas.microsoft.com/office/drawing/2014/main" id="{74FC434D-B382-4B84-94B9-748C288A9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996" y="177125"/>
            <a:ext cx="1538963" cy="123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microcontroller unit&quot;">
            <a:extLst>
              <a:ext uri="{FF2B5EF4-FFF2-40B4-BE49-F238E27FC236}">
                <a16:creationId xmlns:a16="http://schemas.microsoft.com/office/drawing/2014/main" id="{6651A008-D811-448C-81B4-E8A93A816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758" y="2791694"/>
            <a:ext cx="2675971" cy="267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moteur dc&quot;">
            <a:extLst>
              <a:ext uri="{FF2B5EF4-FFF2-40B4-BE49-F238E27FC236}">
                <a16:creationId xmlns:a16="http://schemas.microsoft.com/office/drawing/2014/main" id="{36325798-707E-4269-8718-5D644D26E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163" y="5074978"/>
            <a:ext cx="1739624" cy="173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rre de jardin avec embase">
            <a:extLst>
              <a:ext uri="{FF2B5EF4-FFF2-40B4-BE49-F238E27FC236}">
                <a16:creationId xmlns:a16="http://schemas.microsoft.com/office/drawing/2014/main" id="{DBE93040-7FF8-4740-A213-29B72BEC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246" y="3881184"/>
            <a:ext cx="2450087" cy="245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hermomètre mural 200 mm">
            <a:extLst>
              <a:ext uri="{FF2B5EF4-FFF2-40B4-BE49-F238E27FC236}">
                <a16:creationId xmlns:a16="http://schemas.microsoft.com/office/drawing/2014/main" id="{0E53576B-C0A8-4E55-BF33-464F63AE3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157" y="5196907"/>
            <a:ext cx="1495767" cy="14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DA7FAD9-70AA-4EBE-88E0-E07EB1A92039}"/>
              </a:ext>
            </a:extLst>
          </p:cNvPr>
          <p:cNvSpPr txBox="1"/>
          <p:nvPr/>
        </p:nvSpPr>
        <p:spPr>
          <a:xfrm>
            <a:off x="3202595" y="1324462"/>
            <a:ext cx="7173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/>
              <a:t>MCU: </a:t>
            </a:r>
            <a:r>
              <a:rPr lang="fr-FR" sz="2800" b="1" dirty="0" err="1">
                <a:solidFill>
                  <a:srgbClr val="7030A0"/>
                </a:solidFill>
              </a:rPr>
              <a:t>M</a:t>
            </a:r>
            <a:r>
              <a:rPr lang="fr-FR" sz="2800" b="1" dirty="0" err="1"/>
              <a:t>icro</a:t>
            </a:r>
            <a:r>
              <a:rPr lang="fr-FR" sz="2800" b="1" dirty="0" err="1">
                <a:solidFill>
                  <a:srgbClr val="7030A0"/>
                </a:solidFill>
              </a:rPr>
              <a:t>C</a:t>
            </a:r>
            <a:r>
              <a:rPr lang="fr-FR" sz="2800" b="1" dirty="0" err="1"/>
              <a:t>ontroller</a:t>
            </a:r>
            <a:r>
              <a:rPr lang="fr-FR" sz="2800" b="1" dirty="0"/>
              <a:t> </a:t>
            </a:r>
            <a:r>
              <a:rPr lang="fr-FR" sz="2800" b="1" dirty="0">
                <a:solidFill>
                  <a:srgbClr val="7030A0"/>
                </a:solidFill>
              </a:rPr>
              <a:t>U</a:t>
            </a:r>
            <a:r>
              <a:rPr lang="fr-FR" sz="2800" b="1" dirty="0"/>
              <a:t>nit : Microcontrôleur </a:t>
            </a:r>
          </a:p>
          <a:p>
            <a:pPr algn="just"/>
            <a:r>
              <a:rPr lang="fr-FR" dirty="0"/>
              <a:t>Unité de calcul logique conçue pour répondre aux besoins spécifique d’un système embarqué.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B6E2CE7-B940-48F2-BEC5-A8E36C731B22}"/>
              </a:ext>
            </a:extLst>
          </p:cNvPr>
          <p:cNvSpPr txBox="1"/>
          <p:nvPr/>
        </p:nvSpPr>
        <p:spPr>
          <a:xfrm>
            <a:off x="3202595" y="134312"/>
            <a:ext cx="4522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/>
              <a:t>CPU: </a:t>
            </a:r>
            <a:r>
              <a:rPr lang="fr-FR" sz="2800" b="1" dirty="0">
                <a:solidFill>
                  <a:srgbClr val="7030A0"/>
                </a:solidFill>
              </a:rPr>
              <a:t>C</a:t>
            </a:r>
            <a:r>
              <a:rPr lang="fr-FR" sz="2800" b="1" dirty="0"/>
              <a:t>entral </a:t>
            </a:r>
            <a:r>
              <a:rPr lang="fr-FR" sz="2800" b="1" dirty="0" err="1">
                <a:solidFill>
                  <a:srgbClr val="7030A0"/>
                </a:solidFill>
              </a:rPr>
              <a:t>P</a:t>
            </a:r>
            <a:r>
              <a:rPr lang="fr-FR" sz="2800" b="1" dirty="0" err="1"/>
              <a:t>rocessing</a:t>
            </a:r>
            <a:r>
              <a:rPr lang="fr-FR" sz="2800" b="1" dirty="0"/>
              <a:t> </a:t>
            </a:r>
            <a:r>
              <a:rPr lang="fr-FR" sz="2800" b="1" dirty="0">
                <a:solidFill>
                  <a:srgbClr val="7030A0"/>
                </a:solidFill>
              </a:rPr>
              <a:t>U</a:t>
            </a:r>
            <a:r>
              <a:rPr lang="fr-FR" sz="2800" b="1" dirty="0"/>
              <a:t>nit  </a:t>
            </a:r>
          </a:p>
          <a:p>
            <a:pPr algn="just"/>
            <a:r>
              <a:rPr lang="fr-FR" dirty="0"/>
              <a:t>Unité de calcul logique conçue pour réaliser des tâches variés avec des besoins différents</a:t>
            </a:r>
          </a:p>
        </p:txBody>
      </p:sp>
      <p:sp>
        <p:nvSpPr>
          <p:cNvPr id="6" name="Signe Plus 5">
            <a:extLst>
              <a:ext uri="{FF2B5EF4-FFF2-40B4-BE49-F238E27FC236}">
                <a16:creationId xmlns:a16="http://schemas.microsoft.com/office/drawing/2014/main" id="{0DA586EC-26CB-4C42-A8C5-C95AD205E007}"/>
              </a:ext>
            </a:extLst>
          </p:cNvPr>
          <p:cNvSpPr/>
          <p:nvPr/>
        </p:nvSpPr>
        <p:spPr>
          <a:xfrm>
            <a:off x="5199086" y="4444779"/>
            <a:ext cx="1157170" cy="1186913"/>
          </a:xfrm>
          <a:prstGeom prst="mathPlus">
            <a:avLst>
              <a:gd name="adj1" fmla="val 165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7" name="Est égal à 6">
            <a:extLst>
              <a:ext uri="{FF2B5EF4-FFF2-40B4-BE49-F238E27FC236}">
                <a16:creationId xmlns:a16="http://schemas.microsoft.com/office/drawing/2014/main" id="{92887466-9E82-43A3-B27C-556BFF54C8B9}"/>
              </a:ext>
            </a:extLst>
          </p:cNvPr>
          <p:cNvSpPr/>
          <p:nvPr/>
        </p:nvSpPr>
        <p:spPr>
          <a:xfrm>
            <a:off x="8455827" y="4707694"/>
            <a:ext cx="1026616" cy="734567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Picture 6" descr="Résultat de recherche d'images pour &quot;microcontroller unit&quot;">
            <a:extLst>
              <a:ext uri="{FF2B5EF4-FFF2-40B4-BE49-F238E27FC236}">
                <a16:creationId xmlns:a16="http://schemas.microsoft.com/office/drawing/2014/main" id="{3717953B-91EB-4095-9272-943B604B8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310" y="1211530"/>
            <a:ext cx="1216081" cy="121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ésultat de recherche d'images pour &quot;code&quot;">
            <a:extLst>
              <a:ext uri="{FF2B5EF4-FFF2-40B4-BE49-F238E27FC236}">
                <a16:creationId xmlns:a16="http://schemas.microsoft.com/office/drawing/2014/main" id="{DC308974-CA93-48D6-B99A-2358C96BB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89" y="3254629"/>
            <a:ext cx="1833371" cy="1493959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0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6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Résultat de recherche d'images pour &quot;bar di re arduino&quot;">
            <a:extLst>
              <a:ext uri="{FF2B5EF4-FFF2-40B4-BE49-F238E27FC236}">
                <a16:creationId xmlns:a16="http://schemas.microsoft.com/office/drawing/2014/main" id="{47B44FE7-8509-41CE-B8D8-DE262D3A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1036" y="1620751"/>
            <a:ext cx="5129784" cy="384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Aucune description de photo disponible.">
            <a:extLst>
              <a:ext uri="{FF2B5EF4-FFF2-40B4-BE49-F238E27FC236}">
                <a16:creationId xmlns:a16="http://schemas.microsoft.com/office/drawing/2014/main" id="{57B231D0-133C-4E46-9C39-EA00872EF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1620751"/>
            <a:ext cx="5129784" cy="361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ACE016-1581-4DC6-A5AD-1C6CA861D72C}"/>
              </a:ext>
            </a:extLst>
          </p:cNvPr>
          <p:cNvSpPr/>
          <p:nvPr/>
        </p:nvSpPr>
        <p:spPr>
          <a:xfrm>
            <a:off x="821508" y="665685"/>
            <a:ext cx="47691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genèse d’Arduino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985241-14CE-4239-A525-DB1E63AEF770}"/>
              </a:ext>
            </a:extLst>
          </p:cNvPr>
          <p:cNvSpPr txBox="1"/>
          <p:nvPr/>
        </p:nvSpPr>
        <p:spPr>
          <a:xfrm>
            <a:off x="6347657" y="480060"/>
            <a:ext cx="5367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Ivrea</a:t>
            </a:r>
            <a:r>
              <a:rPr lang="fr-FR" dirty="0"/>
              <a:t> en Italie, dans le bar di Re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étudiants de </a:t>
            </a:r>
            <a:r>
              <a:rPr lang="fr-FR" dirty="0" err="1"/>
              <a:t>Banzi</a:t>
            </a:r>
            <a:r>
              <a:rPr lang="fr-FR" dirty="0"/>
              <a:t> à l’Interaction Design Institute </a:t>
            </a:r>
            <a:r>
              <a:rPr lang="fr-FR" dirty="0" err="1"/>
              <a:t>Ivrea</a:t>
            </a:r>
            <a:r>
              <a:rPr lang="fr-FR" dirty="0"/>
              <a:t> (IDII)</a:t>
            </a:r>
          </a:p>
        </p:txBody>
      </p:sp>
    </p:spTree>
    <p:extLst>
      <p:ext uri="{BB962C8B-B14F-4D97-AF65-F5344CB8AC3E}">
        <p14:creationId xmlns:p14="http://schemas.microsoft.com/office/powerpoint/2010/main" val="1460203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4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782787-0118-48F9-BD93-E5711471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97" y="278780"/>
            <a:ext cx="4867275" cy="2355495"/>
          </a:xfr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 err="1">
                <a:solidFill>
                  <a:srgbClr val="4472C4"/>
                </a:solidFill>
                <a:latin typeface="+mn-lt"/>
                <a:ea typeface="+mj-ea"/>
                <a:cs typeface="+mj-cs"/>
              </a:rPr>
              <a:t>L’Arduino</a:t>
            </a:r>
            <a:r>
              <a:rPr lang="en-US" sz="5400" b="1" kern="1200" dirty="0">
                <a:solidFill>
                  <a:srgbClr val="4472C4"/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rgbClr val="4472C4"/>
                </a:solidFill>
                <a:latin typeface="+mn-lt"/>
                <a:ea typeface="+mj-ea"/>
                <a:cs typeface="+mj-cs"/>
              </a:rPr>
              <a:t>ou</a:t>
            </a:r>
            <a:r>
              <a:rPr lang="en-US" sz="5400" b="1" kern="1200" dirty="0">
                <a:solidFill>
                  <a:srgbClr val="4472C4"/>
                </a:solidFill>
                <a:latin typeface="+mn-lt"/>
                <a:ea typeface="+mj-ea"/>
                <a:cs typeface="+mj-cs"/>
              </a:rPr>
              <a:t> le </a:t>
            </a:r>
            <a:r>
              <a:rPr lang="en-US" sz="5400" b="1" kern="1200" dirty="0" err="1">
                <a:solidFill>
                  <a:srgbClr val="4472C4"/>
                </a:solidFill>
                <a:latin typeface="+mn-lt"/>
                <a:ea typeface="+mj-ea"/>
                <a:cs typeface="+mj-cs"/>
              </a:rPr>
              <a:t>microcontrôleur</a:t>
            </a:r>
            <a:r>
              <a:rPr lang="en-US" sz="5400" b="1" kern="1200" dirty="0">
                <a:solidFill>
                  <a:srgbClr val="4472C4"/>
                </a:solidFill>
                <a:latin typeface="+mn-lt"/>
                <a:ea typeface="+mj-ea"/>
                <a:cs typeface="+mj-cs"/>
              </a:rPr>
              <a:t> pour </a:t>
            </a:r>
            <a:r>
              <a:rPr lang="en-US" sz="5400" b="1" kern="1200" dirty="0" err="1">
                <a:solidFill>
                  <a:srgbClr val="4472C4"/>
                </a:solidFill>
                <a:latin typeface="+mn-lt"/>
                <a:ea typeface="+mj-ea"/>
                <a:cs typeface="+mj-cs"/>
              </a:rPr>
              <a:t>tous</a:t>
            </a:r>
            <a:endParaRPr lang="en-US" sz="5400" b="1" kern="1200" dirty="0">
              <a:solidFill>
                <a:srgbClr val="4472C4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098" name="Picture 2" descr="Résultat de recherche d'images pour &quot;arduino iot&quot;">
            <a:extLst>
              <a:ext uri="{FF2B5EF4-FFF2-40B4-BE49-F238E27FC236}">
                <a16:creationId xmlns:a16="http://schemas.microsoft.com/office/drawing/2014/main" id="{420FE514-CF03-4E2E-9718-01320AC7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1148" y="126774"/>
            <a:ext cx="6687630" cy="668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E6BCC89-BE34-4A69-9173-8957BE16AEB1}"/>
              </a:ext>
            </a:extLst>
          </p:cNvPr>
          <p:cNvSpPr txBox="1"/>
          <p:nvPr/>
        </p:nvSpPr>
        <p:spPr>
          <a:xfrm>
            <a:off x="279280" y="2791845"/>
            <a:ext cx="44505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Carte électronique complète en Open Source et Open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GPIO : General </a:t>
            </a:r>
            <a:r>
              <a:rPr lang="fr-FR" sz="2000" dirty="0" err="1">
                <a:solidFill>
                  <a:schemeClr val="bg1"/>
                </a:solidFill>
              </a:rPr>
              <a:t>Purpose</a:t>
            </a:r>
            <a:r>
              <a:rPr lang="fr-FR" sz="2000" dirty="0">
                <a:solidFill>
                  <a:schemeClr val="bg1"/>
                </a:solidFill>
              </a:rPr>
              <a:t> input output 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</a:rPr>
              <a:t>IDE</a:t>
            </a:r>
            <a:r>
              <a:rPr lang="fr-FR" sz="2000" dirty="0">
                <a:solidFill>
                  <a:schemeClr val="bg1"/>
                </a:solidFill>
              </a:rPr>
              <a:t> (Interface de Développement) </a:t>
            </a:r>
            <a:r>
              <a:rPr lang="fr-FR" sz="2000" b="1" dirty="0">
                <a:solidFill>
                  <a:schemeClr val="bg1"/>
                </a:solidFill>
              </a:rPr>
              <a:t>dédiée</a:t>
            </a:r>
            <a:r>
              <a:rPr lang="fr-FR" sz="2000" dirty="0">
                <a:solidFill>
                  <a:schemeClr val="bg1"/>
                </a:solidFill>
              </a:rPr>
              <a:t> avec un grand choix de </a:t>
            </a:r>
            <a:r>
              <a:rPr lang="fr-FR" sz="2000" b="1" dirty="0">
                <a:solidFill>
                  <a:schemeClr val="bg1"/>
                </a:solidFill>
              </a:rPr>
              <a:t>librairies </a:t>
            </a:r>
            <a:r>
              <a:rPr lang="fr-FR" sz="2000" dirty="0">
                <a:solidFill>
                  <a:schemeClr val="bg1"/>
                </a:solidFill>
              </a:rPr>
              <a:t>simple.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Une importante </a:t>
            </a:r>
            <a:r>
              <a:rPr lang="fr-FR" sz="2000" b="1" dirty="0">
                <a:solidFill>
                  <a:schemeClr val="bg1"/>
                </a:solidFill>
              </a:rPr>
              <a:t>communauté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57CA52-646F-4E8D-ACD8-3C3B23B99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9"/>
          <a:stretch/>
        </p:blipFill>
        <p:spPr>
          <a:xfrm>
            <a:off x="5134521" y="4278087"/>
            <a:ext cx="3655020" cy="2698908"/>
          </a:xfrm>
          <a:prstGeom prst="rect">
            <a:avLst/>
          </a:prstGeom>
        </p:spPr>
      </p:pic>
      <p:pic>
        <p:nvPicPr>
          <p:cNvPr id="4114" name="Picture 18" descr="Résultat de recherche d'images pour &quot;librairie poudlard&quot;">
            <a:extLst>
              <a:ext uri="{FF2B5EF4-FFF2-40B4-BE49-F238E27FC236}">
                <a16:creationId xmlns:a16="http://schemas.microsoft.com/office/drawing/2014/main" id="{89C39B04-8A47-446A-A0D7-F97DE126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67" y="5133975"/>
            <a:ext cx="1824957" cy="17240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Résultat de recherche d'images pour &quot;community&quot;">
            <a:extLst>
              <a:ext uri="{FF2B5EF4-FFF2-40B4-BE49-F238E27FC236}">
                <a16:creationId xmlns:a16="http://schemas.microsoft.com/office/drawing/2014/main" id="{7EB53057-C704-4307-BB3C-C0A4EF9D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90" y="5270683"/>
            <a:ext cx="1528222" cy="15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Résultat de recherche d'images pour &quot;pinocchio strings&quot;">
            <a:extLst>
              <a:ext uri="{FF2B5EF4-FFF2-40B4-BE49-F238E27FC236}">
                <a16:creationId xmlns:a16="http://schemas.microsoft.com/office/drawing/2014/main" id="{62BBC844-09A1-4B6C-9F5A-B033812D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167" y="1933078"/>
            <a:ext cx="2284100" cy="2345009"/>
          </a:xfrm>
          <a:prstGeom prst="ellipse">
            <a:avLst/>
          </a:prstGeom>
          <a:noFill/>
          <a:ln w="381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0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5CE406-A008-4849-AF0D-F8A81F46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programmation informatique pour l’arduino</a:t>
            </a:r>
          </a:p>
        </p:txBody>
      </p:sp>
      <p:pic>
        <p:nvPicPr>
          <p:cNvPr id="7170" name="Picture 2" descr="Résultat de recherche d'images pour &quot;c++&quot;">
            <a:extLst>
              <a:ext uri="{FF2B5EF4-FFF2-40B4-BE49-F238E27FC236}">
                <a16:creationId xmlns:a16="http://schemas.microsoft.com/office/drawing/2014/main" id="{17AD9FB7-6C3B-410C-B463-C63191E8C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052" y="404812"/>
            <a:ext cx="2682348" cy="30241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ésultat de recherche d'images pour &quot;blink arduino&quot;">
            <a:extLst>
              <a:ext uri="{FF2B5EF4-FFF2-40B4-BE49-F238E27FC236}">
                <a16:creationId xmlns:a16="http://schemas.microsoft.com/office/drawing/2014/main" id="{4490B921-D90C-45D0-A2D7-A63F96D2C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01" y="128587"/>
            <a:ext cx="3132138" cy="33004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7AB800A-95B4-4A83-A594-41C52C0A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73" y="3667124"/>
            <a:ext cx="7419027" cy="29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56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BEE82B-5069-442C-A54A-98CC027093C0}"/>
              </a:ext>
            </a:extLst>
          </p:cNvPr>
          <p:cNvSpPr/>
          <p:nvPr/>
        </p:nvSpPr>
        <p:spPr>
          <a:xfrm>
            <a:off x="513670" y="1557635"/>
            <a:ext cx="11164659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Explications du code</a:t>
            </a:r>
          </a:p>
          <a:p>
            <a:pPr algn="ctr"/>
            <a:br>
              <a:rPr lang="fr-F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fr-F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 questions sur la présentation?</a:t>
            </a:r>
          </a:p>
        </p:txBody>
      </p:sp>
    </p:spTree>
    <p:extLst>
      <p:ext uri="{BB962C8B-B14F-4D97-AF65-F5344CB8AC3E}">
        <p14:creationId xmlns:p14="http://schemas.microsoft.com/office/powerpoint/2010/main" val="27582654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247</Words>
  <Application>Microsoft Office PowerPoint</Application>
  <PresentationFormat>Grand écran</PresentationFormat>
  <Paragraphs>51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Présentation PowerPoint</vt:lpstr>
      <vt:lpstr>Système embarquoi?</vt:lpstr>
      <vt:lpstr>Présentation PowerPoint</vt:lpstr>
      <vt:lpstr>Présentation PowerPoint</vt:lpstr>
      <vt:lpstr>Qu’est ce que le MCU?</vt:lpstr>
      <vt:lpstr>Présentation PowerPoint</vt:lpstr>
      <vt:lpstr>L’Arduino ou le microcontrôleur pour tous</vt:lpstr>
      <vt:lpstr>La programmation informatique pour l’arduino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Chollet</dc:creator>
  <cp:lastModifiedBy>Nicolas Chollet</cp:lastModifiedBy>
  <cp:revision>6</cp:revision>
  <dcterms:created xsi:type="dcterms:W3CDTF">2019-12-30T15:08:08Z</dcterms:created>
  <dcterms:modified xsi:type="dcterms:W3CDTF">2020-01-02T11:57:56Z</dcterms:modified>
</cp:coreProperties>
</file>